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Lustria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jtO59GlKvIS8FcpHMsYd5ehw8P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ustria-regular.fntdata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panoPhotoInset.png" id="72" name="Google Shape;7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0"/>
          <p:cNvSpPr txBox="1"/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/>
          <p:nvPr>
            <p:ph idx="2" type="pic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2" name="Google Shape;82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2" name="Google Shape;92;p22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i="0" lang="it-IT" sz="8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3" name="Google Shape;93;p2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ustria"/>
              <a:buNone/>
            </a:pPr>
            <a:r>
              <a:rPr b="0" i="0" lang="it-IT" sz="80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7" name="Google Shape;9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3" name="Google Shape;103;p24"/>
          <p:cNvSpPr txBox="1"/>
          <p:nvPr>
            <p:ph idx="2" type="body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4" name="Google Shape;104;p24"/>
          <p:cNvSpPr txBox="1"/>
          <p:nvPr>
            <p:ph idx="3" type="body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4" type="body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6" name="Google Shape;106;p24"/>
          <p:cNvSpPr txBox="1"/>
          <p:nvPr>
            <p:ph idx="5" type="body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6" type="body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3colPhotoInset.png"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3" name="Google Shape;11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4" name="Google Shape;11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7" name="Google Shape;117;p25"/>
          <p:cNvSpPr/>
          <p:nvPr>
            <p:ph idx="2" type="pic"/>
          </p:nvPr>
        </p:nvSpPr>
        <p:spPr>
          <a:xfrm>
            <a:off x="1018102" y="1938918"/>
            <a:ext cx="3092368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18" name="Google Shape;118;p25"/>
          <p:cNvSpPr txBox="1"/>
          <p:nvPr>
            <p:ph idx="3" type="body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9" name="Google Shape;119;p25"/>
          <p:cNvSpPr txBox="1"/>
          <p:nvPr>
            <p:ph idx="4" type="body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0" name="Google Shape;120;p25"/>
          <p:cNvSpPr/>
          <p:nvPr>
            <p:ph idx="5" type="pic"/>
          </p:nvPr>
        </p:nvSpPr>
        <p:spPr>
          <a:xfrm>
            <a:off x="4545743" y="1939094"/>
            <a:ext cx="3092368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1" name="Google Shape;121;p25"/>
          <p:cNvSpPr txBox="1"/>
          <p:nvPr>
            <p:ph idx="6" type="body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2" name="Google Shape;122;p25"/>
          <p:cNvSpPr txBox="1"/>
          <p:nvPr>
            <p:ph idx="7" type="body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3" name="Google Shape;123;p25"/>
          <p:cNvSpPr/>
          <p:nvPr>
            <p:ph idx="8" type="pic"/>
          </p:nvPr>
        </p:nvSpPr>
        <p:spPr>
          <a:xfrm>
            <a:off x="8075698" y="1934432"/>
            <a:ext cx="3092368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4" name="Google Shape;124;p25"/>
          <p:cNvSpPr txBox="1"/>
          <p:nvPr>
            <p:ph idx="9" type="body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5" name="Google Shape;125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 rot="5400000">
            <a:off x="4061301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compPhotoInset.png" id="37" name="Google Shape;3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compPhotoInset.png" id="38" name="Google Shape;3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5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3" type="body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4" type="body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ustria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vertPhotoInset.png" id="64" name="Google Shape;6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9"/>
          <p:cNvSpPr txBox="1"/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/>
          <p:nvPr>
            <p:ph idx="2" type="pic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  <a:defRPr b="0" i="0" sz="4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◈"/>
              <a:defRPr b="0" i="0" sz="20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-30861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🞚"/>
              <a:defRPr b="0" i="0" sz="18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-29971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-29083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🞚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-290829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ustria"/>
              <a:buNone/>
            </a:pPr>
            <a:r>
              <a:rPr lang="it-IT"/>
              <a:t>LA DISCRIMINAZIONE DEGLI EBREI NEL COMASCO 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66"/>
              </a:spcBef>
              <a:spcAft>
                <a:spcPts val="0"/>
              </a:spcAft>
              <a:buSzPct val="70000"/>
              <a:buNone/>
            </a:pPr>
            <a:r>
              <a:rPr lang="it-IT" sz="3600"/>
              <a:t>Le leggi razziali nel nostro territorio (1938) 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7290190" y="897154"/>
            <a:ext cx="3882191" cy="160662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Nel 1935 in Germania furono varate le leggi razziali. Per compiacere Hitler e per giustificare il proprio spirito imperialistico (Guerra d’Abissinia) Mussolini decise di seguire una politica razziale.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38" y="1074821"/>
            <a:ext cx="6112041" cy="466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515" y="3409323"/>
            <a:ext cx="5115543" cy="280213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2722" y="154364"/>
            <a:ext cx="5430941" cy="65271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158" name="Google Shape;158;p3"/>
          <p:cNvSpPr/>
          <p:nvPr/>
        </p:nvSpPr>
        <p:spPr>
          <a:xfrm>
            <a:off x="825102" y="1828216"/>
            <a:ext cx="4982140" cy="445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7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 1938 il regime fascista emanò numerosi provvedimenti e decreti, con i quali i cittadini italiani ebrei vennero privati di tutti i diritti civili. </a:t>
            </a:r>
            <a:endParaRPr/>
          </a:p>
          <a:p>
            <a:pPr indent="0" lvl="0" marL="107950" marR="0" rtl="0" algn="l">
              <a:spcBef>
                <a:spcPts val="1413"/>
              </a:spcBef>
              <a:spcAft>
                <a:spcPts val="0"/>
              </a:spcAft>
              <a:buNone/>
            </a:pPr>
            <a:r>
              <a:rPr b="0" i="0" lang="it-IT" sz="2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Furono più di trentamila gli italo/israeliti colpiti dalle leggi razziali.</a:t>
            </a:r>
            <a:endParaRPr/>
          </a:p>
          <a:p>
            <a:pPr indent="0" lvl="0" marL="107950" marR="0" rtl="0" algn="l">
              <a:spcBef>
                <a:spcPts val="1413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8726905" y="2662988"/>
            <a:ext cx="2540652" cy="38501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</a:pPr>
            <a:r>
              <a:rPr lang="it-IT" sz="3200"/>
              <a:t>Anche a Como furono applicate queste leggi</a:t>
            </a:r>
            <a:endParaRPr/>
          </a:p>
        </p:txBody>
      </p:sp>
      <p:pic>
        <p:nvPicPr>
          <p:cNvPr id="164" name="Google Shape;16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0462" y="866274"/>
            <a:ext cx="5598695" cy="52136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7732295" y="609599"/>
            <a:ext cx="3535262" cy="530993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Lustria"/>
              <a:buNone/>
            </a:pPr>
            <a:r>
              <a:rPr lang="it-IT" sz="2900"/>
              <a:t>Dal censimento del 22 Agosto 1938 risultò la presenza di 405 ebrei nella provincia di Como</a:t>
            </a:r>
            <a:endParaRPr/>
          </a:p>
        </p:txBody>
      </p:sp>
      <p:pic>
        <p:nvPicPr>
          <p:cNvPr id="170" name="Google Shape;17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59" y="0"/>
            <a:ext cx="5983706" cy="67296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type="title"/>
          </p:nvPr>
        </p:nvSpPr>
        <p:spPr>
          <a:xfrm>
            <a:off x="561472" y="1283369"/>
            <a:ext cx="5261811" cy="46842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Lustria"/>
              <a:buNone/>
            </a:pPr>
            <a:r>
              <a:rPr lang="it-IT" sz="2900"/>
              <a:t>Gli ebrei venivano controllati in ogni loro spostamento. Vengono qui riportati i nomi di due studenti ebrei, appena trasferitisi con la madre nel comune di Fino Mornasco. Essi, da quanto riportato, erano riusciti a sfuggire al censimento di agosto. </a:t>
            </a:r>
            <a:br>
              <a:rPr lang="it-IT" sz="2900"/>
            </a:br>
            <a:br>
              <a:rPr lang="it-IT" sz="2900"/>
            </a:br>
            <a:endParaRPr sz="2900"/>
          </a:p>
        </p:txBody>
      </p:sp>
      <p:pic>
        <p:nvPicPr>
          <p:cNvPr id="176" name="Google Shape;17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548" y="-1"/>
            <a:ext cx="5138894" cy="684087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801501" y="1155031"/>
            <a:ext cx="5326584" cy="42030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00"/>
              <a:buFont typeface="Lustria"/>
              <a:buNone/>
            </a:pPr>
            <a:r>
              <a:rPr lang="it-IT" sz="2900"/>
              <a:t>Questo documento mostra la domanda di ammissione al Corpo di Polizia di Civelli Giuseppe. Il quinto punto è proprio dedicato alla razza di appartenenza e alla religione professata dal richiedente. Una persona di origine ebraica non avrebbe potuto partecipare ad alcun concorso pubblico.</a:t>
            </a:r>
            <a:endParaRPr/>
          </a:p>
        </p:txBody>
      </p:sp>
      <p:pic>
        <p:nvPicPr>
          <p:cNvPr id="182" name="Google Shape;18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436" y="54750"/>
            <a:ext cx="5105185" cy="6803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304800" y="558869"/>
            <a:ext cx="6240379" cy="57751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ustria"/>
              <a:buNone/>
            </a:pPr>
            <a:r>
              <a:rPr lang="it-IT" sz="3200"/>
              <a:t>L’elenco contiene i paesi in cui sono state presentate denunce di ebrei. Purtroppo in molti casi erano conoscenti, vicini di casa o gli stessi dipendenti di un’ impresa a presentare le accuse in Comune. Ciò avveniva poiché non si conoscevano le discriminazioni a cui sarebbero andati incontro gli ebrei o per ricevere ricompense dal Partito Fascista</a:t>
            </a:r>
            <a:r>
              <a:rPr lang="it-IT"/>
              <a:t>.</a:t>
            </a:r>
            <a:endParaRPr/>
          </a:p>
        </p:txBody>
      </p:sp>
      <p:pic>
        <p:nvPicPr>
          <p:cNvPr id="188" name="Google Shape;188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49" l="0" r="0" t="250"/>
          <a:stretch/>
        </p:blipFill>
        <p:spPr>
          <a:xfrm>
            <a:off x="6849979" y="0"/>
            <a:ext cx="5165559" cy="689289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Lustria"/>
              <a:buNone/>
            </a:pPr>
            <a:r>
              <a:rPr lang="it-IT"/>
              <a:t>Conclusione</a:t>
            </a:r>
            <a:endParaRPr/>
          </a:p>
        </p:txBody>
      </p:sp>
      <p:sp>
        <p:nvSpPr>
          <p:cNvPr id="194" name="Google Shape;194;p9"/>
          <p:cNvSpPr txBox="1"/>
          <p:nvPr>
            <p:ph idx="1" type="body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42900" rtl="0" algn="l">
              <a:spcBef>
                <a:spcPts val="0"/>
              </a:spcBef>
              <a:spcAft>
                <a:spcPts val="0"/>
              </a:spcAft>
              <a:buSzPts val="1960"/>
              <a:buChar char="◈"/>
            </a:pPr>
            <a:r>
              <a:rPr lang="it-IT" sz="2800"/>
              <a:t>L’analisi della situazione nel comasco attraverso i documenti ha permesso di comprendere le modalità di ricerca degli ebrei e l’importanza che fu data ai controlli, anche se la comunità israelitica aveva dimensioni esigue (circa 400 individui).</a:t>
            </a:r>
            <a:endParaRPr/>
          </a:p>
          <a:p>
            <a:pPr indent="-306000" lvl="0" marL="342900" rtl="0" algn="l">
              <a:spcBef>
                <a:spcPts val="1160"/>
              </a:spcBef>
              <a:spcAft>
                <a:spcPts val="0"/>
              </a:spcAft>
              <a:buSzPts val="1960"/>
              <a:buChar char="◈"/>
            </a:pPr>
            <a:r>
              <a:rPr lang="it-IT" sz="2800"/>
              <a:t>Alle persone censite fu negata la possibilità di scegliere la propria professione, di iscrivere i figli a scuola, di sposare la persona amata.</a:t>
            </a:r>
            <a:endParaRPr/>
          </a:p>
          <a:p>
            <a:pPr indent="-306000" lvl="0" marL="342900" rtl="0" algn="l">
              <a:spcBef>
                <a:spcPts val="1160"/>
              </a:spcBef>
              <a:spcAft>
                <a:spcPts val="0"/>
              </a:spcAft>
              <a:buSzPts val="1960"/>
              <a:buChar char="◈"/>
            </a:pPr>
            <a:r>
              <a:rPr lang="it-IT" sz="2800"/>
              <a:t>Queste discriminazioni raggiunsero il culmine durante la guerra e in seguito all’occupazione nazista, che favorì la deportazione nei campi di concentramento.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desia">
  <a:themeElements>
    <a:clrScheme name="Ardesia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2017-04-05T12:23:26Z</dcterms:created>
  <dc:creator>Franca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0x0101003C1C1377979F4A49BDEE71BFE7C51F72</vt:lpwstr>
  </property>
</Properties>
</file>